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78" r:id="rId3"/>
    <p:sldId id="272" r:id="rId4"/>
    <p:sldId id="266" r:id="rId5"/>
    <p:sldId id="279" r:id="rId6"/>
    <p:sldId id="280" r:id="rId7"/>
    <p:sldId id="268" r:id="rId8"/>
    <p:sldId id="271" r:id="rId9"/>
    <p:sldId id="276" r:id="rId10"/>
    <p:sldId id="27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729192" y="1268760"/>
            <a:ext cx="6515216" cy="4977264"/>
            <a:chOff x="1077475" y="2955212"/>
            <a:chExt cx="7203618" cy="488858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997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77475" y="7269444"/>
              <a:ext cx="7165477" cy="574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Классный руководитель: Бычкова Татьяна Николаевна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  МАОУ </a:t>
              </a:r>
              <a:r>
                <a:rPr lang="ru-RU" sz="1600" dirty="0" err="1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Старская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 СОШ</a:t>
              </a:r>
              <a:endParaRPr lang="ru-RU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19672" y="620688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Воспитательная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практика</a:t>
            </a:r>
          </a:p>
          <a:p>
            <a:pPr algn="ctr"/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«Организация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самоуправления </a:t>
            </a:r>
            <a:endParaRPr lang="ru-RU" sz="4400" b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классном коллективе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IMG_20240307_104304_513@-1145344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4" y="764704"/>
            <a:ext cx="3560135" cy="2670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G_20240222_123849_314@992831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12" y="3714129"/>
            <a:ext cx="3172223" cy="2379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User\Desktop\IMG_20240106_112925_934@237078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2076878" cy="27691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User\Desktop\IMG-20231224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0" y="3933056"/>
            <a:ext cx="2688299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User\Desktop\IMG_20231123_142828_663@1038081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05" y="836712"/>
            <a:ext cx="2022871" cy="2697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1052736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школе развлеченья есть…</a:t>
            </a:r>
          </a:p>
          <a:p>
            <a:r>
              <a:rPr lang="ru-RU" b="1" dirty="0">
                <a:solidFill>
                  <a:srgbClr val="C00000"/>
                </a:solidFill>
              </a:rPr>
              <a:t>Интересных дел не счесть!</a:t>
            </a:r>
          </a:p>
          <a:p>
            <a:r>
              <a:rPr lang="ru-RU" b="1" dirty="0">
                <a:solidFill>
                  <a:srgbClr val="C00000"/>
                </a:solidFill>
              </a:rPr>
              <a:t>И звонок весёлый.</a:t>
            </a:r>
          </a:p>
          <a:p>
            <a:r>
              <a:rPr lang="ru-RU" b="1" dirty="0">
                <a:solidFill>
                  <a:srgbClr val="C00000"/>
                </a:solidFill>
              </a:rPr>
              <a:t>Вот что значит "школа"!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1008112"/>
          </a:xfrm>
        </p:spPr>
        <p:txBody>
          <a:bodyPr/>
          <a:lstStyle/>
          <a:p>
            <a:r>
              <a:rPr lang="ru-RU" sz="3200" b="1" i="1" dirty="0"/>
              <a:t>Принципы </a:t>
            </a:r>
            <a:r>
              <a:rPr lang="ru-RU" sz="3200" b="1" i="1" dirty="0" smtClean="0"/>
              <a:t>самоуправления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r>
              <a:rPr lang="ru-RU" sz="3200" b="1" i="1" dirty="0"/>
              <a:t>в классном коллективе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400800" cy="1752600"/>
          </a:xfrm>
        </p:spPr>
        <p:txBody>
          <a:bodyPr/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1400" dirty="0" smtClean="0">
                <a:solidFill>
                  <a:schemeClr val="tx2"/>
                </a:solidFill>
              </a:rPr>
              <a:t>1</a:t>
            </a:r>
            <a:r>
              <a:rPr lang="ru-RU" sz="1400" dirty="0">
                <a:solidFill>
                  <a:schemeClr val="tx2"/>
                </a:solidFill>
              </a:rPr>
              <a:t>.      </a:t>
            </a:r>
            <a:r>
              <a:rPr lang="ru-RU" sz="1400" b="1" dirty="0">
                <a:solidFill>
                  <a:schemeClr val="tx2"/>
                </a:solidFill>
              </a:rPr>
              <a:t>Равноправие</a:t>
            </a:r>
            <a:r>
              <a:rPr lang="ru-RU" sz="1400" dirty="0">
                <a:solidFill>
                  <a:schemeClr val="tx2"/>
                </a:solidFill>
              </a:rPr>
              <a:t> – все должны иметь право решающего голоса при принятии того или иного решения.</a:t>
            </a:r>
          </a:p>
          <a:p>
            <a:r>
              <a:rPr lang="ru-RU" sz="1400" dirty="0">
                <a:solidFill>
                  <a:schemeClr val="tx2"/>
                </a:solidFill>
              </a:rPr>
              <a:t>2.      </a:t>
            </a:r>
            <a:r>
              <a:rPr lang="ru-RU" sz="1400" b="1" dirty="0">
                <a:solidFill>
                  <a:schemeClr val="tx2"/>
                </a:solidFill>
              </a:rPr>
              <a:t>Выборность</a:t>
            </a:r>
            <a:r>
              <a:rPr lang="ru-RU" sz="1400" dirty="0">
                <a:solidFill>
                  <a:schemeClr val="tx2"/>
                </a:solidFill>
              </a:rPr>
              <a:t> - полномочия приобретаются в результате выборов.</a:t>
            </a:r>
          </a:p>
          <a:p>
            <a:r>
              <a:rPr lang="ru-RU" sz="1400" dirty="0">
                <a:solidFill>
                  <a:schemeClr val="tx2"/>
                </a:solidFill>
              </a:rPr>
              <a:t>3.      </a:t>
            </a:r>
            <a:r>
              <a:rPr lang="ru-RU" sz="1400" b="1" dirty="0">
                <a:solidFill>
                  <a:schemeClr val="tx2"/>
                </a:solidFill>
              </a:rPr>
              <a:t>Откровенность и гласность</a:t>
            </a:r>
            <a:r>
              <a:rPr lang="ru-RU" sz="1400" dirty="0">
                <a:solidFill>
                  <a:schemeClr val="tx2"/>
                </a:solidFill>
              </a:rPr>
              <a:t> – работа органов самоуправления должна быть открыта для всех учащихся.</a:t>
            </a:r>
          </a:p>
          <a:p>
            <a:r>
              <a:rPr lang="ru-RU" sz="1400" dirty="0">
                <a:solidFill>
                  <a:schemeClr val="tx2"/>
                </a:solidFill>
              </a:rPr>
              <a:t>4.      </a:t>
            </a:r>
            <a:r>
              <a:rPr lang="ru-RU" sz="1400" b="1" dirty="0">
                <a:solidFill>
                  <a:schemeClr val="tx2"/>
                </a:solidFill>
              </a:rPr>
              <a:t>Законность</a:t>
            </a:r>
            <a:r>
              <a:rPr lang="ru-RU" sz="1400" dirty="0">
                <a:solidFill>
                  <a:schemeClr val="tx2"/>
                </a:solidFill>
              </a:rPr>
              <a:t> – неукоснительное соблюдение правовых и нормативных актов.</a:t>
            </a:r>
          </a:p>
          <a:p>
            <a:r>
              <a:rPr lang="ru-RU" sz="1400" dirty="0">
                <a:solidFill>
                  <a:schemeClr val="tx2"/>
                </a:solidFill>
              </a:rPr>
              <a:t>5.      </a:t>
            </a:r>
            <a:r>
              <a:rPr lang="ru-RU" sz="1400" b="1" dirty="0">
                <a:solidFill>
                  <a:schemeClr val="tx2"/>
                </a:solidFill>
              </a:rPr>
              <a:t>Целесообразность</a:t>
            </a:r>
            <a:r>
              <a:rPr lang="ru-RU" sz="1400" dirty="0">
                <a:solidFill>
                  <a:schemeClr val="tx2"/>
                </a:solidFill>
              </a:rPr>
              <a:t> – деятельность органов самоуправления должна быть направлена на реализацию интересов и потребностей учащихся.</a:t>
            </a:r>
          </a:p>
          <a:p>
            <a:r>
              <a:rPr lang="ru-RU" sz="1400" dirty="0">
                <a:solidFill>
                  <a:schemeClr val="tx2"/>
                </a:solidFill>
              </a:rPr>
              <a:t>6.      </a:t>
            </a:r>
            <a:r>
              <a:rPr lang="ru-RU" sz="1400" b="1" dirty="0">
                <a:solidFill>
                  <a:schemeClr val="tx2"/>
                </a:solidFill>
              </a:rPr>
              <a:t>Гуманность</a:t>
            </a:r>
            <a:r>
              <a:rPr lang="ru-RU" sz="1400" dirty="0">
                <a:solidFill>
                  <a:schemeClr val="tx2"/>
                </a:solidFill>
              </a:rPr>
              <a:t> – действия органов самоуправления должны основываться на нравственных принципах.</a:t>
            </a:r>
          </a:p>
          <a:p>
            <a:r>
              <a:rPr lang="ru-RU" sz="1400" dirty="0">
                <a:solidFill>
                  <a:schemeClr val="tx2"/>
                </a:solidFill>
              </a:rPr>
              <a:t>7.      </a:t>
            </a:r>
            <a:r>
              <a:rPr lang="ru-RU" sz="1400" b="1" dirty="0">
                <a:solidFill>
                  <a:schemeClr val="tx2"/>
                </a:solidFill>
              </a:rPr>
              <a:t>Самодеятельность</a:t>
            </a:r>
            <a:r>
              <a:rPr lang="ru-RU" sz="1400" dirty="0">
                <a:solidFill>
                  <a:schemeClr val="tx2"/>
                </a:solidFill>
              </a:rPr>
              <a:t> – творчество, активность, самостоятельность учащихся.</a:t>
            </a:r>
          </a:p>
          <a:p>
            <a:r>
              <a:rPr lang="ru-RU" sz="1400" dirty="0">
                <a:solidFill>
                  <a:schemeClr val="tx2"/>
                </a:solidFill>
              </a:rPr>
              <a:t>8.      </a:t>
            </a:r>
            <a:r>
              <a:rPr lang="ru-RU" sz="1400" b="1" dirty="0">
                <a:solidFill>
                  <a:schemeClr val="tx2"/>
                </a:solidFill>
              </a:rPr>
              <a:t>Ответственность</a:t>
            </a:r>
            <a:r>
              <a:rPr lang="ru-RU" sz="1400" dirty="0">
                <a:solidFill>
                  <a:schemeClr val="tx2"/>
                </a:solidFill>
              </a:rPr>
              <a:t> – необходимо регулярно отчитываться о проделанной работе и ее результатах перед своими избирателями.</a:t>
            </a:r>
          </a:p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Содержание деятельности самоуправления классного коллектив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1.  Творческое развитие каждого ученика.</a:t>
            </a:r>
          </a:p>
          <a:p>
            <a:r>
              <a:rPr lang="ru-RU" sz="1400" dirty="0">
                <a:solidFill>
                  <a:schemeClr val="tx2"/>
                </a:solidFill>
              </a:rPr>
              <a:t>2. Создание в классе микроклимата сотрудничества учителей, учеников, родителей.</a:t>
            </a:r>
          </a:p>
          <a:p>
            <a:r>
              <a:rPr lang="ru-RU" sz="1400" dirty="0">
                <a:solidFill>
                  <a:schemeClr val="tx2"/>
                </a:solidFill>
              </a:rPr>
              <a:t>3. Реализация личностного потенциала в деятельности: военно-патриотической; </a:t>
            </a:r>
            <a:r>
              <a:rPr lang="ru-RU" sz="1400" dirty="0" err="1">
                <a:solidFill>
                  <a:schemeClr val="tx2"/>
                </a:solidFill>
              </a:rPr>
              <a:t>профориентационной</a:t>
            </a:r>
            <a:r>
              <a:rPr lang="ru-RU" sz="1400" dirty="0">
                <a:solidFill>
                  <a:schemeClr val="tx2"/>
                </a:solidFill>
              </a:rPr>
              <a:t>; ценностно-ориентировочной; общественно-значимой.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85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/>
              <a:t>Организация работы органов самоуправления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3896172" cy="4774208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 Органы классного самоуправления работают во взаимодействии с органами педагогического и родительского самоуправления, с ШУС.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2. Собрания и классные часы проводит совет класса совместно с классным руководителем.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3.  Решения органов классного самоуправления принимаются открыто.    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4. Решения принимаются простым большинством, но мнение меньшинства должно внимательно выслушиваться и учитываться.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5. В случае несогласия с решением органа классного самоуправления любой ученик может опротестовать это решение в вышестоящем органе самоуправления.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6а класс\фото 6а\IMG-20230901-WA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40" y="4144878"/>
            <a:ext cx="2982119" cy="2236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6а класс\фото 6а\IMG-20230901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72683"/>
            <a:ext cx="2256588" cy="300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User\Desktop\IMG_20240125_114734_393@-7452675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2292902" cy="305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User\Desktop\IMG_20240112_113831_737@2016321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914860" cy="2553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IMG_20240315_121429_947@1257259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2478"/>
            <a:ext cx="2376265" cy="3168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IMG_20240226_084537_643@1184735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06" y="1988840"/>
            <a:ext cx="2076878" cy="2769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Users\User\Desktop\IMG_20231115_085243_916@-1143849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95" y="2954238"/>
            <a:ext cx="1860854" cy="2481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G_20240126_093855_117@-634394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10" y="3140968"/>
            <a:ext cx="2044843" cy="2726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G_20240322_094022_618@-1401166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56" y="4711670"/>
            <a:ext cx="2600028" cy="195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448" y="934589"/>
            <a:ext cx="35361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дети ХХ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века, 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и везде мы добьёмся успеха! 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лучшими будем, победу добудем, 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всех кто поможет, вовек не забудем!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1397" y="5403090"/>
            <a:ext cx="4996707" cy="112225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Знакомьтесь,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мы!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82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/>
          <a:lstStyle/>
          <a:p>
            <a:r>
              <a:rPr lang="ru-RU" sz="4000" b="1" i="1" dirty="0" smtClean="0"/>
              <a:t>Структура</a:t>
            </a:r>
            <a:br>
              <a:rPr lang="ru-RU" sz="4000" b="1" i="1" dirty="0" smtClean="0"/>
            </a:br>
            <a:r>
              <a:rPr lang="ru-RU" sz="4000" b="1" i="1" dirty="0" smtClean="0"/>
              <a:t> </a:t>
            </a:r>
            <a:r>
              <a:rPr lang="ru-RU" sz="4000" b="1" i="1" dirty="0"/>
              <a:t>самоуправления </a:t>
            </a:r>
            <a:r>
              <a:rPr lang="ru-RU" sz="4000" b="1" i="1" dirty="0" smtClean="0"/>
              <a:t>класса</a:t>
            </a:r>
            <a:br>
              <a:rPr lang="ru-RU" sz="4000" b="1" i="1" dirty="0" smtClean="0"/>
            </a:br>
            <a:r>
              <a:rPr lang="ru-RU" sz="4000" b="1" i="1" dirty="0"/>
              <a:t> 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340768"/>
            <a:ext cx="7056784" cy="1752600"/>
          </a:xfrm>
        </p:spPr>
        <p:txBody>
          <a:bodyPr/>
          <a:lstStyle/>
          <a:p>
            <a:pPr algn="just"/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Высший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орган самоуправления -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классное собрание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В его работе участвуют все учащиеся класса и классный руководитель, а в случае рассмотрения особо важных вопросов привлекаются родители обучающихся.  В компетенцию классного собрания входят следующие вопросы:                                                                     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избрание органов самоуправления, определение их структуры и функциональных обязанностей;                           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избрание исполнительных органов самоуправления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(советы, центры);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установление конкретных задач деятельности ученического коллектива на определенный сроки принятие конкретных программ работы;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координация работы исполнительных органов самоуправления (центров), заслушивание отчетов об их работе и оценка их деятельности;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установление форм поощрения и порицания в классном коллективе;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внесение предложений в администрацию школы и органы школьного самоуправления об улучшении жизнедеятельности своего коллектива.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509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964" y="332656"/>
            <a:ext cx="7488832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/>
              <a:t>Рабочие органы называются Советами</a:t>
            </a:r>
            <a:endParaRPr lang="ru-RU" sz="1400" dirty="0"/>
          </a:p>
          <a:p>
            <a:r>
              <a:rPr lang="ru-RU" sz="1050" i="1" dirty="0"/>
              <a:t> </a:t>
            </a:r>
            <a:endParaRPr lang="ru-RU" sz="1050" dirty="0"/>
          </a:p>
          <a:p>
            <a:r>
              <a:rPr lang="ru-RU" sz="1050" dirty="0"/>
              <a:t>Совет по образованию дисциплине и порядку: ответственность за ведение «Дисциплинарного дневника», за ведение дневников учащихся, помогает классному руководителю в заполнении дневников, организует взаимопомощь по предметам, ведет экран успеваемости, проводит рейды по контролю наличия учебных принадлежностей, организует участие класса в предметных неделях.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Совет по культуре: оформляет, обновляет классный уголок; организует участие класса в общешкольных мероприятиях; отвечает за подготовку номеров художественной самодеятельности к школьным мероприятиям, руководит проведением КТД, организацией классных праздников, распределяет между учащимися поручения по подготовке мероприятий; организует оформление праздников, конкурсов, вечеров, фестивалей и т.д.; принимает заявки и пожелания класса, отдельных учащихся о культпоходах и экскурсиях.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 Совет по информации: отвечает за выпуск материалов классного уголка; выпускает классные газеты и общешкольную газету по графику; оформляет материалы внеклассных мероприятий.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 Совет по спорту: организует спортивную работу в классе; в классном уголке ведет колонку о спортивных соревнованиях в школе; организует участие класса в спортивных соревнованиях, спортивных праздниках.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 Совет по труду: организует ежедневное дежурство в классе и дежурство по школе (по графику); во время проведения субботников распределяет обязанности, несет ответственность за инвентарь. 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Совет по работе с наследниками: организует шефскую помощь подопечным класса</a:t>
            </a:r>
          </a:p>
          <a:p>
            <a:r>
              <a:rPr lang="ru-RU" sz="1050" i="1" dirty="0"/>
              <a:t> 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b="1" i="1" dirty="0"/>
              <a:t>Пресс центр</a:t>
            </a:r>
            <a:r>
              <a:rPr lang="ru-RU" sz="1050" i="1" dirty="0"/>
              <a:t> организует:</a:t>
            </a:r>
            <a:endParaRPr lang="ru-RU" sz="1050" dirty="0"/>
          </a:p>
          <a:p>
            <a:pPr lvl="0"/>
            <a:r>
              <a:rPr lang="ru-RU" sz="1050" dirty="0"/>
              <a:t>выпуск газет;</a:t>
            </a:r>
          </a:p>
          <a:p>
            <a:pPr lvl="0"/>
            <a:r>
              <a:rPr lang="ru-RU" sz="1050" dirty="0"/>
              <a:t>смотры-конкурсы плакатов, рисунков;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Каждый орган избирает путем голосования своего руководителя (председателя), которые составляют Совет класса.</a:t>
            </a:r>
          </a:p>
          <a:p>
            <a:r>
              <a:rPr lang="ru-RU" sz="1050" dirty="0"/>
              <a:t>У каждого члена классных органов самоуправления есть свои обязанности. Председатель отвечает за работу каждого его члена, его заместитель – за выполнение плана работы в конкретный промежуток времени или в случае болезни председателя.</a:t>
            </a:r>
          </a:p>
          <a:p>
            <a:r>
              <a:rPr lang="ru-RU" sz="1050" b="1" dirty="0"/>
              <a:t>Совет класса</a:t>
            </a:r>
            <a:r>
              <a:rPr lang="ru-RU" sz="1050" dirty="0"/>
              <a:t> имеет следующие функции: организация и проведение классных собраний и классных часов, коллективных творческих дел и других мероприятий; анализ деятельности своих членов; подготовка предложений членов классного коллектива в вышестоящие органы школьного самоуправления. </a:t>
            </a:r>
            <a:r>
              <a:rPr lang="ru-RU" sz="1050" b="1" dirty="0"/>
              <a:t>Высшим органом</a:t>
            </a:r>
            <a:r>
              <a:rPr lang="ru-RU" sz="1050" dirty="0"/>
              <a:t> самоуправления первого уровня является </a:t>
            </a:r>
            <a:r>
              <a:rPr lang="ru-RU" sz="1050" b="1" dirty="0"/>
              <a:t>классное собрание</a:t>
            </a:r>
            <a:r>
              <a:rPr lang="ru-RU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9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IMG_20240126_113221_414@993241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258128" cy="3010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User\Desktop\IMG_20240122_090945_445@-2128359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368358" cy="31578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C:\Users\User\Desktop\IMG_20231222_115842_614@-756424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7"/>
            <a:ext cx="2238896" cy="29851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User\Desktop\IMG_20240216_110213_401@-8992166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1"/>
            <a:ext cx="2346908" cy="3129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707904" y="620688"/>
            <a:ext cx="2613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школе многое узнаем:</a:t>
            </a:r>
          </a:p>
          <a:p>
            <a:r>
              <a:rPr lang="ru-RU" b="1" dirty="0">
                <a:solidFill>
                  <a:srgbClr val="C00000"/>
                </a:solidFill>
              </a:rPr>
              <a:t>О своём любимом крае,</a:t>
            </a:r>
          </a:p>
          <a:p>
            <a:r>
              <a:rPr lang="ru-RU" b="1" dirty="0">
                <a:solidFill>
                  <a:srgbClr val="C00000"/>
                </a:solidFill>
              </a:rPr>
              <a:t>О горах и океанах,</a:t>
            </a:r>
          </a:p>
          <a:p>
            <a:r>
              <a:rPr lang="ru-RU" b="1" dirty="0">
                <a:solidFill>
                  <a:srgbClr val="C00000"/>
                </a:solidFill>
              </a:rPr>
              <a:t>О материках и странах;</a:t>
            </a:r>
          </a:p>
          <a:p>
            <a:r>
              <a:rPr lang="ru-RU" b="1" dirty="0">
                <a:solidFill>
                  <a:srgbClr val="C00000"/>
                </a:solidFill>
              </a:rPr>
              <a:t>  И куда впадают реки,</a:t>
            </a:r>
          </a:p>
          <a:p>
            <a:r>
              <a:rPr lang="ru-RU" b="1" dirty="0">
                <a:solidFill>
                  <a:srgbClr val="C00000"/>
                </a:solidFill>
              </a:rPr>
              <a:t> И какими были греки,</a:t>
            </a:r>
          </a:p>
          <a:p>
            <a:r>
              <a:rPr lang="ru-RU" b="1" dirty="0">
                <a:solidFill>
                  <a:srgbClr val="C00000"/>
                </a:solidFill>
              </a:rPr>
              <a:t>И какие есть моря,</a:t>
            </a:r>
          </a:p>
          <a:p>
            <a:r>
              <a:rPr lang="ru-RU" b="1" dirty="0">
                <a:solidFill>
                  <a:srgbClr val="C00000"/>
                </a:solidFill>
              </a:rPr>
              <a:t>И как вертится Земля.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User\Desktop\IMG_20240126_095108_781@397617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886968" cy="3849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MG_20231206_130857_508@2962447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670944" cy="356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IMG_20240126_114234_495@28371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778956" cy="3705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764704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Потехе час и время делу: </a:t>
            </a:r>
          </a:p>
          <a:p>
            <a:r>
              <a:rPr lang="ru-RU" b="1" dirty="0">
                <a:solidFill>
                  <a:srgbClr val="C00000"/>
                </a:solidFill>
              </a:rPr>
              <a:t>Мой класс к успеху устремлен, </a:t>
            </a:r>
          </a:p>
          <a:p>
            <a:r>
              <a:rPr lang="ru-RU" b="1" dirty="0">
                <a:solidFill>
                  <a:srgbClr val="C00000"/>
                </a:solidFill>
              </a:rPr>
              <a:t>Талантом, я признаюсь смело, </a:t>
            </a:r>
          </a:p>
          <a:p>
            <a:r>
              <a:rPr lang="ru-RU" b="1" dirty="0">
                <a:solidFill>
                  <a:srgbClr val="C00000"/>
                </a:solidFill>
              </a:rPr>
              <a:t>Ребенок каждый наделен.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98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User\Desktop\IMG_20240301_114908_934@1060303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2" y="260648"/>
            <a:ext cx="3464124" cy="2598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IMG_20240320_130452_949@-3746266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01" y="371703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IMG_20240311_084341_019@1633837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7" y="2780928"/>
            <a:ext cx="3078129" cy="230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esktop\IMG_20231120_090021_866@90860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9234"/>
            <a:ext cx="2346908" cy="3129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User\Desktop\IMG_20231120_084822_557@-7928180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29" y="3789040"/>
            <a:ext cx="2130884" cy="284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IMG_20231116_113543_282@11139455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33916"/>
            <a:ext cx="2304256" cy="329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1124744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Мой класс - девчонки и мальчишки, </a:t>
            </a:r>
          </a:p>
          <a:p>
            <a:r>
              <a:rPr lang="ru-RU" b="1" dirty="0">
                <a:solidFill>
                  <a:srgbClr val="C00000"/>
                </a:solidFill>
              </a:rPr>
              <a:t>Такие разные они: </a:t>
            </a:r>
          </a:p>
          <a:p>
            <a:r>
              <a:rPr lang="ru-RU" b="1" dirty="0">
                <a:solidFill>
                  <a:srgbClr val="C00000"/>
                </a:solidFill>
              </a:rPr>
              <a:t>Одни рисуют, любят книжки, </a:t>
            </a:r>
          </a:p>
          <a:p>
            <a:r>
              <a:rPr lang="ru-RU" b="1" dirty="0">
                <a:solidFill>
                  <a:srgbClr val="C00000"/>
                </a:solidFill>
              </a:rPr>
              <a:t>Других компьютер так манит!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176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Comic Sans MS</vt:lpstr>
      <vt:lpstr>1_Тема Office</vt:lpstr>
      <vt:lpstr>Презентация PowerPoint</vt:lpstr>
      <vt:lpstr>Принципы самоуправления  в классном коллективе </vt:lpstr>
      <vt:lpstr>Организация работы органов самоуправления</vt:lpstr>
      <vt:lpstr>Наш девиз:</vt:lpstr>
      <vt:lpstr>Структура  самоуправления класса  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96</cp:revision>
  <dcterms:created xsi:type="dcterms:W3CDTF">2014-07-06T18:18:01Z</dcterms:created>
  <dcterms:modified xsi:type="dcterms:W3CDTF">2024-04-08T18:14:59Z</dcterms:modified>
</cp:coreProperties>
</file>